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0.svg" ContentType="image/svg+xml"/>
  <Override PartName="/ppt/media/image13.svg" ContentType="image/svg+xml"/>
  <Override PartName="/ppt/media/image2.svg" ContentType="image/svg+xml"/>
  <Override PartName="/ppt/media/image21.svg" ContentType="image/svg+xml"/>
  <Override PartName="/ppt/media/image4.svg" ContentType="image/svg+xml"/>
  <Override PartName="/ppt/media/image6.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6" r:id="rId7"/>
    <p:sldId id="267" r:id="rId8"/>
    <p:sldId id="263" r:id="rId9"/>
    <p:sldId id="264" r:id="rId10"/>
    <p:sldId id="265" r:id="rId11"/>
  </p:sldIdLst>
  <p:sldSz cx="18288000" cy="10287000"/>
  <p:notesSz cx="6858000" cy="9144000"/>
  <p:embeddedFontLst>
    <p:embeddedFont>
      <p:font typeface="Gruppo" panose="020B0604020202020204" charset="0"/>
      <p:regular r:id="rId12"/>
    </p:embeddedFont>
    <p:embeddedFont>
      <p:font typeface="HK Modular" panose="020B0604020202020204" charset="0"/>
      <p:regular r:id="rId13"/>
    </p:embeddedFont>
    <p:embeddedFont>
      <p:font typeface="Raleway Light"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0" d="100"/>
          <a:sy n="60" d="100"/>
        </p:scale>
        <p:origin x="37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font" Target="fonts/font1.fntdata"/><Relationship Id="rId13" Type="http://schemas.openxmlformats.org/officeDocument/2006/relationships/font" Target="fonts/font2.fntdata"/><Relationship Id="rId14" Type="http://schemas.openxmlformats.org/officeDocument/2006/relationships/font" Target="fonts/font3.fntdata"/><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7.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svg"/><Relationship Id="rId4" Type="http://schemas.openxmlformats.org/officeDocument/2006/relationships/image" Target="../media/image1.png"/><Relationship Id="rId5" Type="http://schemas.openxmlformats.org/officeDocument/2006/relationships/image" Target="../media/image2.svg"/><Relationship Id="rId6" Type="http://schemas.openxmlformats.org/officeDocument/2006/relationships/image" Target="../media/image3.png"/><Relationship Id="rId7" Type="http://schemas.openxmlformats.org/officeDocument/2006/relationships/image" Target="../media/image4.svg"/><Relationship Id="rId8" Type="http://schemas.openxmlformats.org/officeDocument/2006/relationships/image" Target="../media/image9.png"/><Relationship Id="rId9" Type="http://schemas.openxmlformats.org/officeDocument/2006/relationships/image" Target="../media/image10.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svg"/><Relationship Id="rId4" Type="http://schemas.openxmlformats.org/officeDocument/2006/relationships/image" Target="../media/image1.png"/><Relationship Id="rId5" Type="http://schemas.openxmlformats.org/officeDocument/2006/relationships/image" Target="../media/image2.svg"/><Relationship Id="rId6" Type="http://schemas.openxmlformats.org/officeDocument/2006/relationships/image" Target="../media/image3.png"/><Relationship Id="rId7" Type="http://schemas.openxmlformats.org/officeDocument/2006/relationships/image" Target="../media/image4.svg"/><Relationship Id="rId8" Type="http://schemas.openxmlformats.org/officeDocument/2006/relationships/image" Target="../media/image9.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svg"/><Relationship Id="rId4" Type="http://schemas.openxmlformats.org/officeDocument/2006/relationships/image" Target="../media/image1.png"/><Relationship Id="rId5" Type="http://schemas.openxmlformats.org/officeDocument/2006/relationships/image" Target="../media/image2.svg"/><Relationship Id="rId6" Type="http://schemas.openxmlformats.org/officeDocument/2006/relationships/image" Target="../media/image3.png"/><Relationship Id="rId7" Type="http://schemas.openxmlformats.org/officeDocument/2006/relationships/image" Target="../media/image4.svg"/><Relationship Id="rId8" Type="http://schemas.openxmlformats.org/officeDocument/2006/relationships/image" Target="../media/image9.png"/><Relationship Id="rId9" Type="http://schemas.openxmlformats.org/officeDocument/2006/relationships/image" Target="../media/image10.svg"/><Relationship Id="rId10" Type="http://schemas.openxmlformats.org/officeDocument/2006/relationships/image" Target="../media/image1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svg"/><Relationship Id="rId4" Type="http://schemas.openxmlformats.org/officeDocument/2006/relationships/image" Target="../media/image1.png"/><Relationship Id="rId5" Type="http://schemas.openxmlformats.org/officeDocument/2006/relationships/image" Target="../media/image2.svg"/><Relationship Id="rId6" Type="http://schemas.openxmlformats.org/officeDocument/2006/relationships/image" Target="../media/image3.png"/><Relationship Id="rId7" Type="http://schemas.openxmlformats.org/officeDocument/2006/relationships/image" Target="../media/image4.svg"/><Relationship Id="rId8" Type="http://schemas.openxmlformats.org/officeDocument/2006/relationships/image" Target="../media/image9.png"/><Relationship Id="rId9" Type="http://schemas.openxmlformats.org/officeDocument/2006/relationships/image" Target="../media/image10.svg"/><Relationship Id="rId10" Type="http://schemas.openxmlformats.org/officeDocument/2006/relationships/image" Target="../media/image12.png"/><Relationship Id="rId11" Type="http://schemas.openxmlformats.org/officeDocument/2006/relationships/image" Target="../media/image13.svg"/><Relationship Id="rId12" Type="http://schemas.openxmlformats.org/officeDocument/2006/relationships/image" Target="../media/image1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svg"/><Relationship Id="rId4" Type="http://schemas.openxmlformats.org/officeDocument/2006/relationships/image" Target="../media/image1.png"/><Relationship Id="rId5" Type="http://schemas.openxmlformats.org/officeDocument/2006/relationships/image" Target="../media/image2.svg"/><Relationship Id="rId6" Type="http://schemas.openxmlformats.org/officeDocument/2006/relationships/image" Target="../media/image3.png"/><Relationship Id="rId7" Type="http://schemas.openxmlformats.org/officeDocument/2006/relationships/image" Target="../media/image4.svg"/><Relationship Id="rId8" Type="http://schemas.openxmlformats.org/officeDocument/2006/relationships/image" Target="../media/image9.png"/><Relationship Id="rId9" Type="http://schemas.openxmlformats.org/officeDocument/2006/relationships/image" Target="../media/image10.svg"/><Relationship Id="rId10" Type="http://schemas.openxmlformats.org/officeDocument/2006/relationships/image" Target="../media/image1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svg"/><Relationship Id="rId4" Type="http://schemas.openxmlformats.org/officeDocument/2006/relationships/image" Target="../media/image1.png"/><Relationship Id="rId5" Type="http://schemas.openxmlformats.org/officeDocument/2006/relationships/image" Target="../media/image2.svg"/><Relationship Id="rId6" Type="http://schemas.openxmlformats.org/officeDocument/2006/relationships/image" Target="../media/image3.png"/><Relationship Id="rId7" Type="http://schemas.openxmlformats.org/officeDocument/2006/relationships/image" Target="../media/image4.svg"/><Relationship Id="rId8" Type="http://schemas.openxmlformats.org/officeDocument/2006/relationships/image" Target="../media/image9.png"/><Relationship Id="rId9" Type="http://schemas.openxmlformats.org/officeDocument/2006/relationships/image" Target="../media/image10.svg"/><Relationship Id="rId10" Type="http://schemas.openxmlformats.org/officeDocument/2006/relationships/image" Target="../media/image1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svg"/><Relationship Id="rId4" Type="http://schemas.openxmlformats.org/officeDocument/2006/relationships/image" Target="../media/image1.png"/><Relationship Id="rId5" Type="http://schemas.openxmlformats.org/officeDocument/2006/relationships/image" Target="../media/image2.svg"/><Relationship Id="rId6" Type="http://schemas.openxmlformats.org/officeDocument/2006/relationships/image" Target="../media/image3.png"/><Relationship Id="rId7" Type="http://schemas.openxmlformats.org/officeDocument/2006/relationships/image" Target="../media/image4.svg"/><Relationship Id="rId8" Type="http://schemas.openxmlformats.org/officeDocument/2006/relationships/image" Target="../media/image9.png"/><Relationship Id="rId9" Type="http://schemas.openxmlformats.org/officeDocument/2006/relationships/image" Target="../media/image10.svg"/><Relationship Id="rId10" Type="http://schemas.openxmlformats.org/officeDocument/2006/relationships/image" Target="../media/image1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svg"/><Relationship Id="rId4" Type="http://schemas.openxmlformats.org/officeDocument/2006/relationships/image" Target="../media/image1.png"/><Relationship Id="rId5" Type="http://schemas.openxmlformats.org/officeDocument/2006/relationships/image" Target="../media/image2.svg"/><Relationship Id="rId6" Type="http://schemas.openxmlformats.org/officeDocument/2006/relationships/image" Target="../media/image3.png"/><Relationship Id="rId7" Type="http://schemas.openxmlformats.org/officeDocument/2006/relationships/image" Target="../media/image4.svg"/><Relationship Id="rId8" Type="http://schemas.openxmlformats.org/officeDocument/2006/relationships/image" Target="../media/image9.png"/><Relationship Id="rId9" Type="http://schemas.openxmlformats.org/officeDocument/2006/relationships/image" Target="../media/image10.svg"/><Relationship Id="rId10" Type="http://schemas.openxmlformats.org/officeDocument/2006/relationships/image" Target="../media/image16.jpeg"/><Relationship Id="rId11" Type="http://schemas.openxmlformats.org/officeDocument/2006/relationships/image" Target="../media/image17.jpeg"/><Relationship Id="rId12" Type="http://schemas.openxmlformats.org/officeDocument/2006/relationships/image" Target="../media/image18.jpeg"/><Relationship Id="rId13" Type="http://schemas.openxmlformats.org/officeDocument/2006/relationships/image" Target="../media/image1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svg"/><Relationship Id="rId4" Type="http://schemas.openxmlformats.org/officeDocument/2006/relationships/image" Target="../media/image1.png"/><Relationship Id="rId5" Type="http://schemas.openxmlformats.org/officeDocument/2006/relationships/image" Target="../media/image2.svg"/><Relationship Id="rId6" Type="http://schemas.openxmlformats.org/officeDocument/2006/relationships/image" Target="../media/image3.png"/><Relationship Id="rId7" Type="http://schemas.openxmlformats.org/officeDocument/2006/relationships/image" Target="../media/image4.svg"/><Relationship Id="rId8" Type="http://schemas.openxmlformats.org/officeDocument/2006/relationships/image" Target="../media/image9.png"/><Relationship Id="rId9" Type="http://schemas.openxmlformats.org/officeDocument/2006/relationships/image" Target="../media/image10.svg"/><Relationship Id="rId10" Type="http://schemas.openxmlformats.org/officeDocument/2006/relationships/image" Target="../media/image20.png"/><Relationship Id="rId11" Type="http://schemas.openxmlformats.org/officeDocument/2006/relationships/image" Target="../media/image21.svg"/><Relationship Id="rId12"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154235" y="-723790"/>
            <a:ext cx="3513477" cy="1884501"/>
          </a:xfrm>
          <a:custGeom>
            <a:avLst/>
            <a:gdLst/>
            <a:ahLst/>
            <a:cxnLst/>
            <a:rect l="l" t="t" r="r" b="b"/>
            <a:pathLst>
              <a:path w="3513477" h="1884501">
                <a:moveTo>
                  <a:pt x="0" y="0"/>
                </a:moveTo>
                <a:lnTo>
                  <a:pt x="3513477" y="0"/>
                </a:lnTo>
                <a:lnTo>
                  <a:pt x="3513477" y="1884501"/>
                </a:lnTo>
                <a:lnTo>
                  <a:pt x="0" y="1884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3" name="Freeform 3"/>
          <p:cNvSpPr/>
          <p:nvPr/>
        </p:nvSpPr>
        <p:spPr>
          <a:xfrm>
            <a:off x="6322167" y="1752194"/>
            <a:ext cx="3799594" cy="678844"/>
          </a:xfrm>
          <a:custGeom>
            <a:avLst/>
            <a:gdLst/>
            <a:ahLst/>
            <a:cxnLst/>
            <a:rect l="l" t="t" r="r" b="b"/>
            <a:pathLst>
              <a:path w="3799594" h="678844">
                <a:moveTo>
                  <a:pt x="0" y="0"/>
                </a:moveTo>
                <a:lnTo>
                  <a:pt x="3799594" y="0"/>
                </a:lnTo>
                <a:lnTo>
                  <a:pt x="3799594" y="678844"/>
                </a:lnTo>
                <a:lnTo>
                  <a:pt x="0" y="6788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4" name="Freeform 4"/>
          <p:cNvSpPr/>
          <p:nvPr/>
        </p:nvSpPr>
        <p:spPr>
          <a:xfrm>
            <a:off x="-227249" y="8933667"/>
            <a:ext cx="3513477" cy="1884501"/>
          </a:xfrm>
          <a:custGeom>
            <a:avLst/>
            <a:gdLst/>
            <a:ahLst/>
            <a:cxnLst/>
            <a:rect l="l" t="t" r="r" b="b"/>
            <a:pathLst>
              <a:path w="3513477" h="1884501">
                <a:moveTo>
                  <a:pt x="0" y="0"/>
                </a:moveTo>
                <a:lnTo>
                  <a:pt x="3513477" y="0"/>
                </a:lnTo>
                <a:lnTo>
                  <a:pt x="3513477" y="1884502"/>
                </a:lnTo>
                <a:lnTo>
                  <a:pt x="0" y="18845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5" name="Freeform 5"/>
          <p:cNvSpPr/>
          <p:nvPr/>
        </p:nvSpPr>
        <p:spPr>
          <a:xfrm>
            <a:off x="7692611" y="8363611"/>
            <a:ext cx="2311059" cy="638693"/>
          </a:xfrm>
          <a:custGeom>
            <a:avLst/>
            <a:gdLst/>
            <a:ahLst/>
            <a:cxnLst/>
            <a:rect l="l" t="t" r="r" b="b"/>
            <a:pathLst>
              <a:path w="2311059" h="638693">
                <a:moveTo>
                  <a:pt x="0" y="0"/>
                </a:moveTo>
                <a:lnTo>
                  <a:pt x="2311059" y="0"/>
                </a:lnTo>
                <a:lnTo>
                  <a:pt x="2311059" y="638693"/>
                </a:lnTo>
                <a:lnTo>
                  <a:pt x="0" y="6386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p/>
        </p:txBody>
      </p:sp>
      <p:sp>
        <p:nvSpPr>
          <p:cNvPr id="6" name="Freeform 6"/>
          <p:cNvSpPr/>
          <p:nvPr/>
        </p:nvSpPr>
        <p:spPr>
          <a:xfrm>
            <a:off x="8117129" y="63093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p/>
        </p:txBody>
      </p:sp>
      <p:sp>
        <p:nvSpPr>
          <p:cNvPr id="7" name="TextBox 7"/>
          <p:cNvSpPr txBox="1"/>
          <p:nvPr/>
        </p:nvSpPr>
        <p:spPr>
          <a:xfrm>
            <a:off x="2362449" y="2781300"/>
            <a:ext cx="12612187" cy="2698175"/>
          </a:xfrm>
          <a:prstGeom prst="rect">
            <a:avLst/>
          </a:prstGeom>
        </p:spPr>
        <p:txBody>
          <a:bodyPr lIns="0" tIns="0" rIns="0" bIns="0" rtlCol="0" anchor="t">
            <a:spAutoFit/>
          </a:bodyPr>
          <a:lstStyle/>
          <a:p>
            <a:pPr algn="ctr">
              <a:lnSpc>
                <a:spcPts val="11242"/>
              </a:lnSpc>
            </a:pPr>
            <a:r>
              <a:rPr lang="en-US" sz="7200" dirty="0">
                <a:solidFill>
                  <a:srgbClr val="FFFFFF"/>
                </a:solidFill>
                <a:latin typeface="HK Modular"/>
                <a:ea typeface="HK Modular"/>
                <a:cs typeface="HK Modular"/>
                <a:sym typeface="HK Modular"/>
              </a:rPr>
              <a:t>FUTURE TECHNOLOGY</a:t>
            </a:r>
          </a:p>
        </p:txBody>
      </p:sp>
      <p:sp>
        <p:nvSpPr>
          <p:cNvPr id="9" name="TextBox 9"/>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01</a:t>
            </a:r>
          </a:p>
        </p:txBody>
      </p:sp>
      <p:sp>
        <p:nvSpPr>
          <p:cNvPr id="10" name="TextBox 10"/>
          <p:cNvSpPr txBox="1"/>
          <p:nvPr/>
        </p:nvSpPr>
        <p:spPr>
          <a:xfrm>
            <a:off x="4797767" y="6935391"/>
            <a:ext cx="8100746" cy="341000"/>
          </a:xfrm>
          <a:prstGeom prst="rect">
            <a:avLst/>
          </a:prstGeom>
        </p:spPr>
        <p:txBody>
          <a:bodyPr lIns="0" tIns="0" rIns="0" bIns="0" rtlCol="0" anchor="t">
            <a:spAutoFit/>
          </a:bodyPr>
          <a:lstStyle/>
          <a:p>
            <a:pPr algn="ctr">
              <a:lnSpc>
                <a:spcPts val="2565"/>
              </a:lnSpc>
              <a:spcBef>
                <a:spcPct val="0"/>
              </a:spcBef>
            </a:pPr>
            <a:r>
              <a:rPr sz="2375">
                <a:solidFill>
                  <a:srgbClr val="FFFFFF"/>
                </a:solidFill>
                <a:latin typeface="Gruppo"/>
              </a:rPr>
              <a:t>What is Artificial Intelligence?</a:t>
            </a:r>
          </a:p>
        </p:txBody>
      </p:sp>
      <p:sp>
        <p:nvSpPr>
          <p:cNvPr id="13" name="TextBox 12">
            <a:extLst>
              <a:ext uri="{FF2B5EF4-FFF2-40B4-BE49-F238E27FC236}">
                <a16:creationId xmlns:a16="http://schemas.microsoft.com/office/drawing/2014/main" id="{258F7DA6-14C6-D06A-076D-257C04290F98}"/>
              </a:ext>
            </a:extLst>
          </p:cNvPr>
          <p:cNvSpPr txBox="1"/>
          <p:nvPr/>
        </p:nvSpPr>
        <p:spPr>
          <a:xfrm>
            <a:off x="14586679" y="9002304"/>
            <a:ext cx="2324294" cy="369332"/>
          </a:xfrm>
          <a:prstGeom prst="rect">
            <a:avLst/>
          </a:prstGeom>
          <a:noFill/>
        </p:spPr>
        <p:txBody>
          <a:bodyPr wrap="square">
            <a:spAutoFit/>
          </a:bodyPr>
          <a:lstStyle/>
          <a:p>
            <a:r>
              <a:rPr sz="1800">
                <a:solidFill>
                  <a:srgbClr val="00FFFF"/>
                </a:solidFill>
                <a:latin typeface="Gruppo"/>
              </a:rPr>
              <a:t>Artificial Intelligence refers to the simulation of human intelligence in machines that are programmed to think like humans and mimic their actions.</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9" name="TextBox 9"/>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10</a:t>
            </a:r>
          </a:p>
        </p:txBody>
      </p:sp>
      <p:sp>
        <p:nvSpPr>
          <p:cNvPr id="10" name="TextBox 10"/>
          <p:cNvSpPr txBox="1"/>
          <p:nvPr/>
        </p:nvSpPr>
        <p:spPr>
          <a:xfrm>
            <a:off x="3818141" y="3648280"/>
            <a:ext cx="11183517" cy="1495220"/>
          </a:xfrm>
          <a:prstGeom prst="rect">
            <a:avLst/>
          </a:prstGeom>
        </p:spPr>
        <p:txBody>
          <a:bodyPr lIns="0" tIns="0" rIns="0" bIns="0" rtlCol="0" anchor="t">
            <a:spAutoFit/>
          </a:bodyPr>
          <a:lstStyle/>
          <a:p>
            <a:pPr algn="ctr">
              <a:lnSpc>
                <a:spcPts val="11911"/>
              </a:lnSpc>
            </a:pPr>
            <a:r>
              <a:rPr lang="en-US" sz="9453">
                <a:solidFill>
                  <a:srgbClr val="FFFFFF"/>
                </a:solidFill>
                <a:latin typeface="HK Modular"/>
                <a:ea typeface="HK Modular"/>
                <a:cs typeface="HK Modular"/>
                <a:sym typeface="HK Modular"/>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p/>
        </p:txBody>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p/>
        </p:txBody>
      </p:sp>
      <p:sp>
        <p:nvSpPr>
          <p:cNvPr id="8" name="TextBox 8"/>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9" name="TextBox 9"/>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02</a:t>
            </a:r>
          </a:p>
        </p:txBody>
      </p:sp>
      <p:sp>
        <p:nvSpPr>
          <p:cNvPr id="10" name="TextBox 10"/>
          <p:cNvSpPr txBox="1"/>
          <p:nvPr/>
        </p:nvSpPr>
        <p:spPr>
          <a:xfrm>
            <a:off x="1776071" y="3663448"/>
            <a:ext cx="8056247" cy="2589421"/>
          </a:xfrm>
          <a:prstGeom prst="rect">
            <a:avLst/>
          </a:prstGeom>
        </p:spPr>
        <p:txBody>
          <a:bodyPr lIns="0" tIns="0" rIns="0" bIns="0" rtlCol="0" anchor="t">
            <a:spAutoFit/>
          </a:bodyPr>
          <a:lstStyle/>
          <a:p>
            <a:pPr algn="l">
              <a:lnSpc>
                <a:spcPts val="6880"/>
              </a:lnSpc>
            </a:pPr>
            <a:r>
              <a:rPr sz="5460">
                <a:solidFill>
                  <a:srgbClr val="FFFFFF"/>
                </a:solidFill>
                <a:latin typeface="HK Modular"/>
              </a:rPr>
              <a:t>History of AI</a:t>
            </a:r>
          </a:p>
        </p:txBody>
      </p:sp>
      <p:sp>
        <p:nvSpPr>
          <p:cNvPr id="11" name="TextBox 11"/>
          <p:cNvSpPr txBox="1"/>
          <p:nvPr/>
        </p:nvSpPr>
        <p:spPr>
          <a:xfrm>
            <a:off x="9901384" y="3127242"/>
            <a:ext cx="6704049" cy="3728507"/>
          </a:xfrm>
          <a:prstGeom prst="rect">
            <a:avLst/>
          </a:prstGeom>
        </p:spPr>
        <p:txBody>
          <a:bodyPr lIns="0" tIns="0" rIns="0" bIns="0" rtlCol="0" anchor="t">
            <a:spAutoFit/>
          </a:bodyPr>
          <a:lstStyle/>
          <a:p>
            <a:pPr algn="l">
              <a:lnSpc>
                <a:spcPts val="2999"/>
              </a:lnSpc>
              <a:spcBef>
                <a:spcPct val="0"/>
              </a:spcBef>
            </a:pPr>
            <a:r>
              <a:rPr sz="2777">
                <a:solidFill>
                  <a:srgbClr val="FFFFFF"/>
                </a:solidFill>
                <a:latin typeface="Raleway Light"/>
              </a:rPr>
              <a:t>The concept of AI dates back to ancient Greece, where myths told of robots and automata. However, modern AI began in the 1950s with the Dartmouth Summer Research Project on Artificial Intelligence.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p/>
        </p:txBody>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nvGrpSpPr>
          <p:cNvPr id="7" name="Group 7"/>
          <p:cNvGrpSpPr/>
          <p:nvPr/>
        </p:nvGrpSpPr>
        <p:grpSpPr>
          <a:xfrm>
            <a:off x="3352800" y="5981700"/>
            <a:ext cx="11833983" cy="2444176"/>
            <a:chOff x="0" y="0"/>
            <a:chExt cx="1833394" cy="378667"/>
          </a:xfrm>
        </p:grpSpPr>
        <p:sp>
          <p:nvSpPr>
            <p:cNvPr id="8" name="Freeform 8"/>
            <p:cNvSpPr/>
            <p:nvPr/>
          </p:nvSpPr>
          <p:spPr>
            <a:xfrm>
              <a:off x="0" y="0"/>
              <a:ext cx="1833394" cy="378667"/>
            </a:xfrm>
            <a:custGeom>
              <a:avLst/>
              <a:gdLst/>
              <a:ahLst/>
              <a:cxnLst/>
              <a:rect l="l" t="t" r="r" b="b"/>
              <a:pathLst>
                <a:path w="1833394" h="378667">
                  <a:moveTo>
                    <a:pt x="15047" y="0"/>
                  </a:moveTo>
                  <a:lnTo>
                    <a:pt x="1818347" y="0"/>
                  </a:lnTo>
                  <a:cubicBezTo>
                    <a:pt x="1826657" y="0"/>
                    <a:pt x="1833394" y="6737"/>
                    <a:pt x="1833394" y="15047"/>
                  </a:cubicBezTo>
                  <a:lnTo>
                    <a:pt x="1833394" y="363620"/>
                  </a:lnTo>
                  <a:cubicBezTo>
                    <a:pt x="1833394" y="367611"/>
                    <a:pt x="1831808" y="371438"/>
                    <a:pt x="1828987" y="374260"/>
                  </a:cubicBezTo>
                  <a:cubicBezTo>
                    <a:pt x="1826165" y="377082"/>
                    <a:pt x="1822338" y="378667"/>
                    <a:pt x="1818347" y="378667"/>
                  </a:cubicBezTo>
                  <a:lnTo>
                    <a:pt x="15047" y="378667"/>
                  </a:lnTo>
                  <a:cubicBezTo>
                    <a:pt x="11056" y="378667"/>
                    <a:pt x="7229" y="377082"/>
                    <a:pt x="4407" y="374260"/>
                  </a:cubicBezTo>
                  <a:cubicBezTo>
                    <a:pt x="1585" y="371438"/>
                    <a:pt x="0" y="367611"/>
                    <a:pt x="0" y="363620"/>
                  </a:cubicBezTo>
                  <a:lnTo>
                    <a:pt x="0" y="15047"/>
                  </a:lnTo>
                  <a:cubicBezTo>
                    <a:pt x="0" y="11056"/>
                    <a:pt x="1585" y="7229"/>
                    <a:pt x="4407" y="4407"/>
                  </a:cubicBezTo>
                  <a:cubicBezTo>
                    <a:pt x="7229" y="1585"/>
                    <a:pt x="11056" y="0"/>
                    <a:pt x="15047" y="0"/>
                  </a:cubicBezTo>
                  <a:close/>
                </a:path>
              </a:pathLst>
            </a:custGeom>
            <a:blipFill>
              <a:blip r:embed="rId10"/>
              <a:stretch>
                <a:fillRect t="-86172" b="-86172"/>
              </a:stretch>
            </a:blipFill>
            <a:ln w="38100" cap="rnd">
              <a:solidFill>
                <a:srgbClr val="9FCDFF"/>
              </a:solidFill>
              <a:prstDash val="solid"/>
              <a:round/>
            </a:ln>
          </p:spPr>
        </p:sp>
      </p:grpSp>
      <p:sp>
        <p:nvSpPr>
          <p:cNvPr id="10" name="TextBox 10"/>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1" name="TextBox 11"/>
          <p:cNvSpPr txBox="1"/>
          <p:nvPr/>
        </p:nvSpPr>
        <p:spPr>
          <a:xfrm>
            <a:off x="8001000"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03</a:t>
            </a:r>
          </a:p>
        </p:txBody>
      </p:sp>
      <p:sp>
        <p:nvSpPr>
          <p:cNvPr id="12" name="TextBox 12"/>
          <p:cNvSpPr txBox="1"/>
          <p:nvPr/>
        </p:nvSpPr>
        <p:spPr>
          <a:xfrm>
            <a:off x="2655994" y="1429490"/>
            <a:ext cx="12924088" cy="803682"/>
          </a:xfrm>
          <a:prstGeom prst="rect">
            <a:avLst/>
          </a:prstGeom>
        </p:spPr>
        <p:txBody>
          <a:bodyPr wrap="square" lIns="0" tIns="0" rIns="0" bIns="0" rtlCol="0" anchor="t">
            <a:spAutoFit/>
          </a:bodyPr>
          <a:lstStyle/>
          <a:p>
            <a:pPr algn="ctr">
              <a:lnSpc>
                <a:spcPts val="6880"/>
              </a:lnSpc>
            </a:pPr>
            <a:r>
              <a:rPr sz="5460">
                <a:solidFill>
                  <a:srgbClr val="FFFFFF"/>
                </a:solidFill>
                <a:latin typeface="HK Modular"/>
              </a:rPr>
              <a:t>Types of AI</a:t>
            </a:r>
          </a:p>
        </p:txBody>
      </p:sp>
      <p:sp>
        <p:nvSpPr>
          <p:cNvPr id="13" name="TextBox 13"/>
          <p:cNvSpPr txBox="1"/>
          <p:nvPr/>
        </p:nvSpPr>
        <p:spPr>
          <a:xfrm>
            <a:off x="2655994" y="3594274"/>
            <a:ext cx="13441159" cy="2242607"/>
          </a:xfrm>
          <a:prstGeom prst="rect">
            <a:avLst/>
          </a:prstGeom>
        </p:spPr>
        <p:txBody>
          <a:bodyPr lIns="0" tIns="0" rIns="0" bIns="0" rtlCol="0" anchor="t">
            <a:spAutoFit/>
          </a:bodyPr>
          <a:lstStyle/>
          <a:p>
            <a:pPr algn="ctr">
              <a:lnSpc>
                <a:spcPts val="2999"/>
              </a:lnSpc>
              <a:spcBef>
                <a:spcPct val="0"/>
              </a:spcBef>
            </a:pPr>
            <a:r>
              <a:rPr sz="2777">
                <a:solidFill>
                  <a:srgbClr val="FFFFFF"/>
                </a:solidFill>
                <a:latin typeface="Raleway Light"/>
              </a:rPr>
              <a:t>There are several types of AI, each addressing specific challenges: Narrow or Weak AI, General or Strong AI, and Superintelligence.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p/>
        </p:txBody>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p/>
        </p:txBody>
      </p:sp>
      <p:sp>
        <p:nvSpPr>
          <p:cNvPr id="7" name="Freeform 7"/>
          <p:cNvSpPr/>
          <p:nvPr/>
        </p:nvSpPr>
        <p:spPr>
          <a:xfrm>
            <a:off x="1649943" y="3953088"/>
            <a:ext cx="6903652" cy="4606619"/>
          </a:xfrm>
          <a:custGeom>
            <a:avLst/>
            <a:gdLst/>
            <a:ahLst/>
            <a:cxnLst/>
            <a:rect l="l" t="t" r="r" b="b"/>
            <a:pathLst>
              <a:path w="6903652" h="4606619">
                <a:moveTo>
                  <a:pt x="0" y="0"/>
                </a:moveTo>
                <a:lnTo>
                  <a:pt x="6903653" y="0"/>
                </a:lnTo>
                <a:lnTo>
                  <a:pt x="6903653" y="4606619"/>
                </a:lnTo>
                <a:lnTo>
                  <a:pt x="0" y="460661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p/>
        </p:txBody>
      </p:sp>
      <p:grpSp>
        <p:nvGrpSpPr>
          <p:cNvPr id="8" name="Group 8"/>
          <p:cNvGrpSpPr/>
          <p:nvPr/>
        </p:nvGrpSpPr>
        <p:grpSpPr>
          <a:xfrm>
            <a:off x="2001559" y="4762500"/>
            <a:ext cx="6526927" cy="2730483"/>
            <a:chOff x="0" y="0"/>
            <a:chExt cx="1011192" cy="423023"/>
          </a:xfrm>
        </p:grpSpPr>
        <p:sp>
          <p:nvSpPr>
            <p:cNvPr id="9" name="Freeform 9"/>
            <p:cNvSpPr/>
            <p:nvPr/>
          </p:nvSpPr>
          <p:spPr>
            <a:xfrm>
              <a:off x="0" y="0"/>
              <a:ext cx="1011192" cy="423023"/>
            </a:xfrm>
            <a:custGeom>
              <a:avLst/>
              <a:gdLst/>
              <a:ahLst/>
              <a:cxnLst/>
              <a:rect l="l" t="t" r="r" b="b"/>
              <a:pathLst>
                <a:path w="1011192" h="423023">
                  <a:moveTo>
                    <a:pt x="0" y="0"/>
                  </a:moveTo>
                  <a:lnTo>
                    <a:pt x="1011192" y="0"/>
                  </a:lnTo>
                  <a:lnTo>
                    <a:pt x="1011192" y="423023"/>
                  </a:lnTo>
                  <a:lnTo>
                    <a:pt x="0" y="423023"/>
                  </a:lnTo>
                  <a:close/>
                </a:path>
              </a:pathLst>
            </a:custGeom>
            <a:blipFill>
              <a:blip r:embed="rId12"/>
              <a:stretch>
                <a:fillRect t="-21" b="-59437"/>
              </a:stretch>
            </a:blipFill>
          </p:spPr>
        </p:sp>
      </p:grpSp>
      <p:sp>
        <p:nvSpPr>
          <p:cNvPr id="11" name="TextBox 11"/>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2" name="TextBox 12"/>
          <p:cNvSpPr txBox="1"/>
          <p:nvPr/>
        </p:nvSpPr>
        <p:spPr>
          <a:xfrm>
            <a:off x="8038906"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04</a:t>
            </a:r>
          </a:p>
        </p:txBody>
      </p:sp>
      <p:sp>
        <p:nvSpPr>
          <p:cNvPr id="13" name="TextBox 13"/>
          <p:cNvSpPr txBox="1"/>
          <p:nvPr/>
        </p:nvSpPr>
        <p:spPr>
          <a:xfrm>
            <a:off x="1700452" y="1727293"/>
            <a:ext cx="6802634" cy="860801"/>
          </a:xfrm>
          <a:prstGeom prst="rect">
            <a:avLst/>
          </a:prstGeom>
        </p:spPr>
        <p:txBody>
          <a:bodyPr lIns="0" tIns="0" rIns="0" bIns="0" rtlCol="0" anchor="t">
            <a:spAutoFit/>
          </a:bodyPr>
          <a:lstStyle/>
          <a:p>
            <a:pPr algn="l">
              <a:lnSpc>
                <a:spcPts val="6880"/>
              </a:lnSpc>
            </a:pPr>
            <a:r>
              <a:rPr sz="5460">
                <a:solidFill>
                  <a:srgbClr val="FFFFFF"/>
                </a:solidFill>
                <a:latin typeface="HK Modular"/>
              </a:rPr>
              <a:t>Applications of AI</a:t>
            </a:r>
          </a:p>
        </p:txBody>
      </p:sp>
      <p:sp>
        <p:nvSpPr>
          <p:cNvPr id="14" name="TextBox 14"/>
          <p:cNvSpPr txBox="1"/>
          <p:nvPr/>
        </p:nvSpPr>
        <p:spPr>
          <a:xfrm>
            <a:off x="9901384" y="3127242"/>
            <a:ext cx="6704049" cy="4099982"/>
          </a:xfrm>
          <a:prstGeom prst="rect">
            <a:avLst/>
          </a:prstGeom>
        </p:spPr>
        <p:txBody>
          <a:bodyPr lIns="0" tIns="0" rIns="0" bIns="0" rtlCol="0" anchor="t">
            <a:spAutoFit/>
          </a:bodyPr>
          <a:lstStyle/>
          <a:p>
            <a:pPr algn="l">
              <a:lnSpc>
                <a:spcPts val="2999"/>
              </a:lnSpc>
              <a:spcBef>
                <a:spcPct val="0"/>
              </a:spcBef>
            </a:pPr>
            <a:r>
              <a:rPr sz="2777">
                <a:solidFill>
                  <a:srgbClr val="FFFFFF"/>
                </a:solidFill>
                <a:latin typeface="Raleway Light"/>
              </a:rPr>
              <a:t>AI has numerous applications across industries: Computer Vision, Natural Language Processing (NLP), Robotics, and Predictive Maintenance.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p/>
        </p:txBody>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p/>
        </p:txBody>
      </p:sp>
      <p:grpSp>
        <p:nvGrpSpPr>
          <p:cNvPr id="7" name="Group 7"/>
          <p:cNvGrpSpPr>
            <a:grpSpLocks noChangeAspect="1"/>
          </p:cNvGrpSpPr>
          <p:nvPr/>
        </p:nvGrpSpPr>
        <p:grpSpPr>
          <a:xfrm>
            <a:off x="1877397" y="2102106"/>
            <a:ext cx="6205782" cy="6205782"/>
            <a:chOff x="0" y="0"/>
            <a:chExt cx="14840029" cy="14840029"/>
          </a:xfrm>
        </p:grpSpPr>
        <p:sp>
          <p:nvSpPr>
            <p:cNvPr id="8" name="Freeform 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id="9" name="Freeform 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0" name="Freeform 1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32961" r="-32961"/>
              </a:stretch>
            </a:blipFill>
          </p:spPr>
        </p:sp>
      </p:grpSp>
      <p:sp>
        <p:nvSpPr>
          <p:cNvPr id="12" name="TextBox 12"/>
          <p:cNvSpPr txBox="1"/>
          <p:nvPr/>
        </p:nvSpPr>
        <p:spPr>
          <a:xfrm>
            <a:off x="13411200"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3" name="TextBox 13"/>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05</a:t>
            </a:r>
          </a:p>
        </p:txBody>
      </p:sp>
      <p:sp>
        <p:nvSpPr>
          <p:cNvPr id="14" name="TextBox 14"/>
          <p:cNvSpPr txBox="1"/>
          <p:nvPr/>
        </p:nvSpPr>
        <p:spPr>
          <a:xfrm>
            <a:off x="7620001" y="1493015"/>
            <a:ext cx="7848600" cy="1725111"/>
          </a:xfrm>
          <a:prstGeom prst="rect">
            <a:avLst/>
          </a:prstGeom>
        </p:spPr>
        <p:txBody>
          <a:bodyPr wrap="square" lIns="0" tIns="0" rIns="0" bIns="0" rtlCol="0" anchor="t">
            <a:spAutoFit/>
          </a:bodyPr>
          <a:lstStyle/>
          <a:p>
            <a:pPr algn="l">
              <a:lnSpc>
                <a:spcPts val="6880"/>
              </a:lnSpc>
            </a:pPr>
            <a:r>
              <a:rPr sz="5460">
                <a:solidFill>
                  <a:srgbClr val="FFFFFF"/>
                </a:solidFill>
                <a:latin typeface="HK Modular"/>
              </a:rPr>
              <a:t>Machine Learning and Deep Learning</a:t>
            </a:r>
          </a:p>
        </p:txBody>
      </p:sp>
      <p:sp>
        <p:nvSpPr>
          <p:cNvPr id="15" name="TextBox 15"/>
          <p:cNvSpPr txBox="1"/>
          <p:nvPr/>
        </p:nvSpPr>
        <p:spPr>
          <a:xfrm>
            <a:off x="8534400" y="4907861"/>
            <a:ext cx="8839200" cy="3077766"/>
          </a:xfrm>
          <a:prstGeom prst="rect">
            <a:avLst/>
          </a:prstGeom>
        </p:spPr>
        <p:txBody>
          <a:bodyPr wrap="square" lIns="0" tIns="0" rIns="0" bIns="0" rtlCol="0" anchor="t">
            <a:spAutoFit/>
          </a:bodyPr>
          <a:lstStyle/>
          <a:p>
            <a:pPr algn="l">
              <a:lnSpc>
                <a:spcPts val="2999"/>
              </a:lnSpc>
              <a:spcBef>
                <a:spcPct val="0"/>
              </a:spcBef>
            </a:pPr>
            <a:r>
              <a:rPr sz="2777">
                <a:solidFill>
                  <a:srgbClr val="FFFFFF"/>
                </a:solidFill>
                <a:latin typeface="Raleway Light"/>
              </a:rPr>
              <a:t>Two essential concepts in AI are Machine Learning (ML) and Deep Learning (DL): ML enables machines to learn from data without explicit programming.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a:extLst>
            <a:ext uri="{FF2B5EF4-FFF2-40B4-BE49-F238E27FC236}">
              <a16:creationId xmlns:a16="http://schemas.microsoft.com/office/drawing/2014/main" id="{99A3FFEA-0D4C-C163-C1CB-C19C34C54E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99166FE-F57B-6850-1427-10B72E9975F2}"/>
              </a:ext>
            </a:extLst>
          </p:cNvPr>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3" name="Freeform 3">
            <a:extLst>
              <a:ext uri="{FF2B5EF4-FFF2-40B4-BE49-F238E27FC236}">
                <a16:creationId xmlns:a16="http://schemas.microsoft.com/office/drawing/2014/main" id="{D04B053B-2BB2-DF13-CCBD-CE96709F2A14}"/>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4" name="Freeform 4">
            <a:extLst>
              <a:ext uri="{FF2B5EF4-FFF2-40B4-BE49-F238E27FC236}">
                <a16:creationId xmlns:a16="http://schemas.microsoft.com/office/drawing/2014/main" id="{552C25BC-C762-12E3-273A-01E64F859CAC}"/>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5" name="Freeform 5">
            <a:extLst>
              <a:ext uri="{FF2B5EF4-FFF2-40B4-BE49-F238E27FC236}">
                <a16:creationId xmlns:a16="http://schemas.microsoft.com/office/drawing/2014/main" id="{0926EF3B-1E69-3FEC-4D03-1683DA85F6D8}"/>
              </a:ext>
            </a:extLst>
          </p:cNvPr>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p/>
        </p:txBody>
      </p:sp>
      <p:sp>
        <p:nvSpPr>
          <p:cNvPr id="6" name="Freeform 6">
            <a:extLst>
              <a:ext uri="{FF2B5EF4-FFF2-40B4-BE49-F238E27FC236}">
                <a16:creationId xmlns:a16="http://schemas.microsoft.com/office/drawing/2014/main" id="{BDE27779-7877-4911-566F-BFBAA9830EDB}"/>
              </a:ext>
            </a:extLst>
          </p:cNvPr>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p/>
        </p:txBody>
      </p:sp>
      <p:grpSp>
        <p:nvGrpSpPr>
          <p:cNvPr id="7" name="Group 7">
            <a:extLst>
              <a:ext uri="{FF2B5EF4-FFF2-40B4-BE49-F238E27FC236}">
                <a16:creationId xmlns:a16="http://schemas.microsoft.com/office/drawing/2014/main" id="{D62F5401-296D-89D7-0555-03ABA03E83C0}"/>
              </a:ext>
            </a:extLst>
          </p:cNvPr>
          <p:cNvGrpSpPr>
            <a:grpSpLocks noChangeAspect="1"/>
          </p:cNvGrpSpPr>
          <p:nvPr/>
        </p:nvGrpSpPr>
        <p:grpSpPr>
          <a:xfrm>
            <a:off x="1877397" y="2102106"/>
            <a:ext cx="6205782" cy="6205782"/>
            <a:chOff x="0" y="0"/>
            <a:chExt cx="14840029" cy="14840029"/>
          </a:xfrm>
        </p:grpSpPr>
        <p:sp>
          <p:nvSpPr>
            <p:cNvPr id="8" name="Freeform 8">
              <a:extLst>
                <a:ext uri="{FF2B5EF4-FFF2-40B4-BE49-F238E27FC236}">
                  <a16:creationId xmlns:a16="http://schemas.microsoft.com/office/drawing/2014/main" id="{7EA069A4-2985-22F6-6183-3FA531043187}"/>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id="9" name="Freeform 9">
              <a:extLst>
                <a:ext uri="{FF2B5EF4-FFF2-40B4-BE49-F238E27FC236}">
                  <a16:creationId xmlns:a16="http://schemas.microsoft.com/office/drawing/2014/main" id="{7B9DF157-22E3-87B9-2AEE-60D7704598C9}"/>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0" name="Freeform 10">
              <a:extLst>
                <a:ext uri="{FF2B5EF4-FFF2-40B4-BE49-F238E27FC236}">
                  <a16:creationId xmlns:a16="http://schemas.microsoft.com/office/drawing/2014/main" id="{7C5B488F-7D97-1FC7-B01B-40E7A48972C1}"/>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32961" r="-32961"/>
              </a:stretch>
            </a:blipFill>
          </p:spPr>
        </p:sp>
      </p:grpSp>
      <p:sp>
        <p:nvSpPr>
          <p:cNvPr id="12" name="TextBox 12">
            <a:extLst>
              <a:ext uri="{FF2B5EF4-FFF2-40B4-BE49-F238E27FC236}">
                <a16:creationId xmlns:a16="http://schemas.microsoft.com/office/drawing/2014/main" id="{5F13481F-8C62-C82F-48B1-1C1365E566DB}"/>
              </a:ext>
            </a:extLst>
          </p:cNvPr>
          <p:cNvSpPr txBox="1"/>
          <p:nvPr/>
        </p:nvSpPr>
        <p:spPr>
          <a:xfrm>
            <a:off x="13411200"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3" name="TextBox 13">
            <a:extLst>
              <a:ext uri="{FF2B5EF4-FFF2-40B4-BE49-F238E27FC236}">
                <a16:creationId xmlns:a16="http://schemas.microsoft.com/office/drawing/2014/main" id="{83360A24-E9ED-C904-FB54-341525FCE2EF}"/>
              </a:ext>
            </a:extLst>
          </p:cNvPr>
          <p:cNvSpPr txBox="1"/>
          <p:nvPr/>
        </p:nvSpPr>
        <p:spPr>
          <a:xfrm>
            <a:off x="7981853"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06</a:t>
            </a:r>
          </a:p>
        </p:txBody>
      </p:sp>
      <p:sp>
        <p:nvSpPr>
          <p:cNvPr id="14" name="TextBox 14">
            <a:extLst>
              <a:ext uri="{FF2B5EF4-FFF2-40B4-BE49-F238E27FC236}">
                <a16:creationId xmlns:a16="http://schemas.microsoft.com/office/drawing/2014/main" id="{A8A6807D-16CD-1925-3048-F818FFC23837}"/>
              </a:ext>
            </a:extLst>
          </p:cNvPr>
          <p:cNvSpPr txBox="1"/>
          <p:nvPr/>
        </p:nvSpPr>
        <p:spPr>
          <a:xfrm>
            <a:off x="7620000" y="1305730"/>
            <a:ext cx="7960081" cy="1725111"/>
          </a:xfrm>
          <a:prstGeom prst="rect">
            <a:avLst/>
          </a:prstGeom>
        </p:spPr>
        <p:txBody>
          <a:bodyPr wrap="square" lIns="0" tIns="0" rIns="0" bIns="0" rtlCol="0" anchor="t">
            <a:spAutoFit/>
          </a:bodyPr>
          <a:lstStyle/>
          <a:p>
            <a:pPr algn="l">
              <a:lnSpc>
                <a:spcPts val="6880"/>
              </a:lnSpc>
            </a:pPr>
            <a:r>
              <a:rPr sz="5460">
                <a:solidFill>
                  <a:srgbClr val="FFFFFF"/>
                </a:solidFill>
                <a:latin typeface="HK Modular"/>
              </a:rPr>
              <a:t>Ethics and Bias</a:t>
            </a:r>
          </a:p>
        </p:txBody>
      </p:sp>
      <p:sp>
        <p:nvSpPr>
          <p:cNvPr id="15" name="TextBox 15">
            <a:extLst>
              <a:ext uri="{FF2B5EF4-FFF2-40B4-BE49-F238E27FC236}">
                <a16:creationId xmlns:a16="http://schemas.microsoft.com/office/drawing/2014/main" id="{9429A2E1-0CE1-526A-7F65-1BFC9F91A175}"/>
              </a:ext>
            </a:extLst>
          </p:cNvPr>
          <p:cNvSpPr txBox="1"/>
          <p:nvPr/>
        </p:nvSpPr>
        <p:spPr>
          <a:xfrm>
            <a:off x="8437447" y="4686300"/>
            <a:ext cx="8631353" cy="3077766"/>
          </a:xfrm>
          <a:prstGeom prst="rect">
            <a:avLst/>
          </a:prstGeom>
        </p:spPr>
        <p:txBody>
          <a:bodyPr wrap="square" lIns="0" tIns="0" rIns="0" bIns="0" rtlCol="0" anchor="t">
            <a:spAutoFit/>
          </a:bodyPr>
          <a:lstStyle/>
          <a:p>
            <a:pPr algn="l">
              <a:lnSpc>
                <a:spcPts val="2999"/>
              </a:lnSpc>
              <a:spcBef>
                <a:spcPct val="0"/>
              </a:spcBef>
            </a:pPr>
            <a:r>
              <a:rPr sz="2777">
                <a:solidFill>
                  <a:srgbClr val="FFFFFF"/>
                </a:solidFill>
                <a:latin typeface="Raleway Light"/>
              </a:rPr>
              <a:t>As AI becomes increasingly pervasive, it's essential to address concerns around bias, fairness, and accountability: Bias in Data, Job Displacement, and Data Privacy.</a:t>
            </a:r>
          </a:p>
        </p:txBody>
      </p:sp>
    </p:spTree>
    <p:extLst>
      <p:ext uri="{BB962C8B-B14F-4D97-AF65-F5344CB8AC3E}">
        <p14:creationId xmlns:p14="http://schemas.microsoft.com/office/powerpoint/2010/main" val="609911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a:extLst>
            <a:ext uri="{FF2B5EF4-FFF2-40B4-BE49-F238E27FC236}">
              <a16:creationId xmlns:a16="http://schemas.microsoft.com/office/drawing/2014/main" id="{0D5C0FAB-3493-A6F3-7C2E-E3275E1C3B5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FDE6252-0C68-1627-A5EA-5A55BCF06739}"/>
              </a:ext>
            </a:extLst>
          </p:cNvPr>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3" name="Freeform 3">
            <a:extLst>
              <a:ext uri="{FF2B5EF4-FFF2-40B4-BE49-F238E27FC236}">
                <a16:creationId xmlns:a16="http://schemas.microsoft.com/office/drawing/2014/main" id="{6151FB88-252B-0A00-B16C-01AAC83863AD}"/>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4" name="Freeform 4">
            <a:extLst>
              <a:ext uri="{FF2B5EF4-FFF2-40B4-BE49-F238E27FC236}">
                <a16:creationId xmlns:a16="http://schemas.microsoft.com/office/drawing/2014/main" id="{51DE01AE-FBC2-6B39-30A0-AD35D170CF67}"/>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5" name="Freeform 5">
            <a:extLst>
              <a:ext uri="{FF2B5EF4-FFF2-40B4-BE49-F238E27FC236}">
                <a16:creationId xmlns:a16="http://schemas.microsoft.com/office/drawing/2014/main" id="{9073558E-484E-BA00-C022-D12499B9628A}"/>
              </a:ext>
            </a:extLst>
          </p:cNvPr>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p/>
        </p:txBody>
      </p:sp>
      <p:sp>
        <p:nvSpPr>
          <p:cNvPr id="6" name="Freeform 6">
            <a:extLst>
              <a:ext uri="{FF2B5EF4-FFF2-40B4-BE49-F238E27FC236}">
                <a16:creationId xmlns:a16="http://schemas.microsoft.com/office/drawing/2014/main" id="{79993042-BD27-B587-1160-222F70DDA9D0}"/>
              </a:ext>
            </a:extLst>
          </p:cNvPr>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p/>
        </p:txBody>
      </p:sp>
      <p:grpSp>
        <p:nvGrpSpPr>
          <p:cNvPr id="7" name="Group 7">
            <a:extLst>
              <a:ext uri="{FF2B5EF4-FFF2-40B4-BE49-F238E27FC236}">
                <a16:creationId xmlns:a16="http://schemas.microsoft.com/office/drawing/2014/main" id="{DAC359B7-5073-2034-5893-1FF1F2A28A87}"/>
              </a:ext>
            </a:extLst>
          </p:cNvPr>
          <p:cNvGrpSpPr>
            <a:grpSpLocks noChangeAspect="1"/>
          </p:cNvGrpSpPr>
          <p:nvPr/>
        </p:nvGrpSpPr>
        <p:grpSpPr>
          <a:xfrm>
            <a:off x="1877397" y="2102106"/>
            <a:ext cx="6205782" cy="6205782"/>
            <a:chOff x="0" y="0"/>
            <a:chExt cx="14840029" cy="14840029"/>
          </a:xfrm>
        </p:grpSpPr>
        <p:sp>
          <p:nvSpPr>
            <p:cNvPr id="8" name="Freeform 8">
              <a:extLst>
                <a:ext uri="{FF2B5EF4-FFF2-40B4-BE49-F238E27FC236}">
                  <a16:creationId xmlns:a16="http://schemas.microsoft.com/office/drawing/2014/main" id="{63BA2D05-816C-D5F5-4DB9-525FB6238F36}"/>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id="9" name="Freeform 9">
              <a:extLst>
                <a:ext uri="{FF2B5EF4-FFF2-40B4-BE49-F238E27FC236}">
                  <a16:creationId xmlns:a16="http://schemas.microsoft.com/office/drawing/2014/main" id="{350D60D6-A323-7958-2EBD-30A94834B0E7}"/>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0" name="Freeform 10">
              <a:extLst>
                <a:ext uri="{FF2B5EF4-FFF2-40B4-BE49-F238E27FC236}">
                  <a16:creationId xmlns:a16="http://schemas.microsoft.com/office/drawing/2014/main" id="{3740790A-4D46-62D8-DB3C-F8E5336A89EE}"/>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32961" r="-32961"/>
              </a:stretch>
            </a:blipFill>
          </p:spPr>
        </p:sp>
      </p:grpSp>
      <p:sp>
        <p:nvSpPr>
          <p:cNvPr id="12" name="TextBox 12">
            <a:extLst>
              <a:ext uri="{FF2B5EF4-FFF2-40B4-BE49-F238E27FC236}">
                <a16:creationId xmlns:a16="http://schemas.microsoft.com/office/drawing/2014/main" id="{0A1FC645-0245-7998-B0CE-9D5439548912}"/>
              </a:ext>
            </a:extLst>
          </p:cNvPr>
          <p:cNvSpPr txBox="1"/>
          <p:nvPr/>
        </p:nvSpPr>
        <p:spPr>
          <a:xfrm>
            <a:off x="13411200"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3" name="TextBox 13">
            <a:extLst>
              <a:ext uri="{FF2B5EF4-FFF2-40B4-BE49-F238E27FC236}">
                <a16:creationId xmlns:a16="http://schemas.microsoft.com/office/drawing/2014/main" id="{16ED22DD-F9BD-7317-9548-0707B8BBACF5}"/>
              </a:ext>
            </a:extLst>
          </p:cNvPr>
          <p:cNvSpPr txBox="1"/>
          <p:nvPr/>
        </p:nvSpPr>
        <p:spPr>
          <a:xfrm>
            <a:off x="7981853"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07</a:t>
            </a:r>
          </a:p>
        </p:txBody>
      </p:sp>
      <p:sp>
        <p:nvSpPr>
          <p:cNvPr id="14" name="TextBox 14">
            <a:extLst>
              <a:ext uri="{FF2B5EF4-FFF2-40B4-BE49-F238E27FC236}">
                <a16:creationId xmlns:a16="http://schemas.microsoft.com/office/drawing/2014/main" id="{17C0F3D2-4504-12C9-4995-460A171F7C84}"/>
              </a:ext>
            </a:extLst>
          </p:cNvPr>
          <p:cNvSpPr txBox="1"/>
          <p:nvPr/>
        </p:nvSpPr>
        <p:spPr>
          <a:xfrm>
            <a:off x="7620000" y="1387614"/>
            <a:ext cx="7960082" cy="1725111"/>
          </a:xfrm>
          <a:prstGeom prst="rect">
            <a:avLst/>
          </a:prstGeom>
        </p:spPr>
        <p:txBody>
          <a:bodyPr wrap="square" lIns="0" tIns="0" rIns="0" bIns="0" rtlCol="0" anchor="t">
            <a:spAutoFit/>
          </a:bodyPr>
          <a:lstStyle/>
          <a:p>
            <a:pPr algn="l">
              <a:lnSpc>
                <a:spcPts val="6880"/>
              </a:lnSpc>
            </a:pPr>
            <a:r>
              <a:rPr sz="5460">
                <a:solidFill>
                  <a:srgbClr val="FFFFFF"/>
                </a:solidFill>
                <a:latin typeface="HK Modular"/>
              </a:rPr>
              <a:t>Conclusion</a:t>
            </a:r>
          </a:p>
        </p:txBody>
      </p:sp>
      <p:sp>
        <p:nvSpPr>
          <p:cNvPr id="15" name="TextBox 15">
            <a:extLst>
              <a:ext uri="{FF2B5EF4-FFF2-40B4-BE49-F238E27FC236}">
                <a16:creationId xmlns:a16="http://schemas.microsoft.com/office/drawing/2014/main" id="{01B52B09-9101-4BBA-B8CC-3505737587C3}"/>
              </a:ext>
            </a:extLst>
          </p:cNvPr>
          <p:cNvSpPr txBox="1"/>
          <p:nvPr/>
        </p:nvSpPr>
        <p:spPr>
          <a:xfrm>
            <a:off x="8526280" y="4109210"/>
            <a:ext cx="9444220" cy="3077766"/>
          </a:xfrm>
          <a:prstGeom prst="rect">
            <a:avLst/>
          </a:prstGeom>
        </p:spPr>
        <p:txBody>
          <a:bodyPr wrap="square" lIns="0" tIns="0" rIns="0" bIns="0" rtlCol="0" anchor="t">
            <a:spAutoFit/>
          </a:bodyPr>
          <a:lstStyle/>
          <a:p>
            <a:pPr algn="l">
              <a:lnSpc>
                <a:spcPts val="2999"/>
              </a:lnSpc>
              <a:spcBef>
                <a:spcPct val="0"/>
              </a:spcBef>
            </a:pPr>
            <a:r>
              <a:rPr sz="2777">
                <a:solidFill>
                  <a:srgbClr val="FFFFFF"/>
                </a:solidFill>
                <a:latin typeface="Raleway Light"/>
              </a:rPr>
              <a:t>Artificial Intelligence is a rapidly evolving field that has transformed industries, revolutionized healthcare, and improved our daily lives.</a:t>
            </a:r>
          </a:p>
        </p:txBody>
      </p:sp>
    </p:spTree>
    <p:extLst>
      <p:ext uri="{BB962C8B-B14F-4D97-AF65-F5344CB8AC3E}">
        <p14:creationId xmlns:p14="http://schemas.microsoft.com/office/powerpoint/2010/main" val="3334771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p/>
        </p:txBody>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p/>
        </p:txBody>
      </p:sp>
      <p:sp>
        <p:nvSpPr>
          <p:cNvPr id="8" name="TextBox 8"/>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9" name="TextBox 9"/>
          <p:cNvSpPr txBox="1"/>
          <p:nvPr/>
        </p:nvSpPr>
        <p:spPr>
          <a:xfrm>
            <a:off x="7981853"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08</a:t>
            </a:r>
          </a:p>
        </p:txBody>
      </p:sp>
      <p:sp>
        <p:nvSpPr>
          <p:cNvPr id="10" name="TextBox 10"/>
          <p:cNvSpPr txBox="1"/>
          <p:nvPr/>
        </p:nvSpPr>
        <p:spPr>
          <a:xfrm>
            <a:off x="2529687" y="1434637"/>
            <a:ext cx="12786513" cy="803682"/>
          </a:xfrm>
          <a:prstGeom prst="rect">
            <a:avLst/>
          </a:prstGeom>
        </p:spPr>
        <p:txBody>
          <a:bodyPr wrap="square" lIns="0" tIns="0" rIns="0" bIns="0" rtlCol="0" anchor="t">
            <a:spAutoFit/>
          </a:bodyPr>
          <a:lstStyle/>
          <a:p>
            <a:pPr algn="ctr">
              <a:lnSpc>
                <a:spcPts val="6880"/>
              </a:lnSpc>
            </a:pPr>
            <a:r>
              <a:rPr sz="5460">
                <a:solidFill>
                  <a:srgbClr val="FFFFFF"/>
                </a:solidFill>
                <a:latin typeface="HK Modular"/>
              </a:rPr>
              <a:t>Key Takeaways</a:t>
            </a:r>
          </a:p>
        </p:txBody>
      </p:sp>
      <p:sp>
        <p:nvSpPr>
          <p:cNvPr id="11" name="TextBox 11"/>
          <p:cNvSpPr txBox="1"/>
          <p:nvPr/>
        </p:nvSpPr>
        <p:spPr>
          <a:xfrm>
            <a:off x="2529687" y="6431221"/>
            <a:ext cx="13890004" cy="1871132"/>
          </a:xfrm>
          <a:prstGeom prst="rect">
            <a:avLst/>
          </a:prstGeom>
        </p:spPr>
        <p:txBody>
          <a:bodyPr lIns="0" tIns="0" rIns="0" bIns="0" rtlCol="0" anchor="t">
            <a:spAutoFit/>
          </a:bodyPr>
          <a:lstStyle/>
          <a:p>
            <a:pPr algn="ctr">
              <a:lnSpc>
                <a:spcPts val="2999"/>
              </a:lnSpc>
              <a:spcBef>
                <a:spcPct val="0"/>
              </a:spcBef>
            </a:pPr>
            <a:r>
              <a:rPr sz="2777">
                <a:solidFill>
                  <a:srgbClr val="FFFFFF"/>
                </a:solidFill>
                <a:latin typeface="Raleway Light"/>
              </a:rPr>
              <a:t>There are various types of AI, including narrow, general, and superintelligence.</a:t>
            </a:r>
          </a:p>
        </p:txBody>
      </p:sp>
      <p:grpSp>
        <p:nvGrpSpPr>
          <p:cNvPr id="12" name="Group 12"/>
          <p:cNvGrpSpPr>
            <a:grpSpLocks noChangeAspect="1"/>
          </p:cNvGrpSpPr>
          <p:nvPr/>
        </p:nvGrpSpPr>
        <p:grpSpPr>
          <a:xfrm>
            <a:off x="3946380" y="3739738"/>
            <a:ext cx="2441114" cy="2441114"/>
            <a:chOff x="0" y="0"/>
            <a:chExt cx="14840029" cy="14840029"/>
          </a:xfrm>
        </p:grpSpPr>
        <p:sp>
          <p:nvSpPr>
            <p:cNvPr id="13" name="Freeform 13"/>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14" name="Freeform 14"/>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15" name="Freeform 15"/>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24665" r="-24665"/>
              </a:stretch>
            </a:blipFill>
          </p:spPr>
        </p:sp>
      </p:grpSp>
      <p:grpSp>
        <p:nvGrpSpPr>
          <p:cNvPr id="16" name="Group 16"/>
          <p:cNvGrpSpPr>
            <a:grpSpLocks noChangeAspect="1"/>
          </p:cNvGrpSpPr>
          <p:nvPr/>
        </p:nvGrpSpPr>
        <p:grpSpPr>
          <a:xfrm>
            <a:off x="6670786" y="3830379"/>
            <a:ext cx="2441114" cy="2441114"/>
            <a:chOff x="0" y="0"/>
            <a:chExt cx="14840029" cy="14840029"/>
          </a:xfrm>
        </p:grpSpPr>
        <p:sp>
          <p:nvSpPr>
            <p:cNvPr id="17" name="Freeform 17"/>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18" name="Freeform 18"/>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19" name="Freeform 19"/>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1"/>
              <a:stretch>
                <a:fillRect l="-24712" r="-24712"/>
              </a:stretch>
            </a:blipFill>
          </p:spPr>
        </p:sp>
      </p:grpSp>
      <p:grpSp>
        <p:nvGrpSpPr>
          <p:cNvPr id="20" name="Group 20"/>
          <p:cNvGrpSpPr>
            <a:grpSpLocks noChangeAspect="1"/>
          </p:cNvGrpSpPr>
          <p:nvPr/>
        </p:nvGrpSpPr>
        <p:grpSpPr>
          <a:xfrm>
            <a:off x="9528500" y="3922943"/>
            <a:ext cx="2441114" cy="2441114"/>
            <a:chOff x="0" y="0"/>
            <a:chExt cx="14840029" cy="14840029"/>
          </a:xfrm>
        </p:grpSpPr>
        <p:sp>
          <p:nvSpPr>
            <p:cNvPr id="21" name="Freeform 2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22" name="Freeform 2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23" name="Freeform 2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2"/>
              <a:stretch>
                <a:fillRect l="-24712" r="-24712"/>
              </a:stretch>
            </a:blipFill>
          </p:spPr>
        </p:sp>
      </p:grpSp>
      <p:grpSp>
        <p:nvGrpSpPr>
          <p:cNvPr id="24" name="Group 24"/>
          <p:cNvGrpSpPr>
            <a:grpSpLocks noChangeAspect="1"/>
          </p:cNvGrpSpPr>
          <p:nvPr/>
        </p:nvGrpSpPr>
        <p:grpSpPr>
          <a:xfrm>
            <a:off x="12536197" y="3832666"/>
            <a:ext cx="2441114" cy="2441114"/>
            <a:chOff x="0" y="0"/>
            <a:chExt cx="14840029" cy="14840029"/>
          </a:xfrm>
        </p:grpSpPr>
        <p:sp>
          <p:nvSpPr>
            <p:cNvPr id="25" name="Freeform 2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26" name="Freeform 2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27" name="Freeform 2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3"/>
              <a:stretch>
                <a:fillRect l="-24712" r="-24712"/>
              </a:stretch>
            </a:blip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p/>
        </p:txBody>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p/>
        </p:txBody>
      </p:sp>
      <p:sp>
        <p:nvSpPr>
          <p:cNvPr id="7" name="Freeform 7"/>
          <p:cNvSpPr/>
          <p:nvPr/>
        </p:nvSpPr>
        <p:spPr>
          <a:xfrm>
            <a:off x="13006462" y="2345931"/>
            <a:ext cx="3598971" cy="5754169"/>
          </a:xfrm>
          <a:custGeom>
            <a:avLst/>
            <a:gdLst/>
            <a:ahLst/>
            <a:cxnLst/>
            <a:rect l="l" t="t" r="r" b="b"/>
            <a:pathLst>
              <a:path w="3598971" h="5754169">
                <a:moveTo>
                  <a:pt x="0" y="0"/>
                </a:moveTo>
                <a:lnTo>
                  <a:pt x="3598971" y="0"/>
                </a:lnTo>
                <a:lnTo>
                  <a:pt x="3598971" y="5754169"/>
                </a:lnTo>
                <a:lnTo>
                  <a:pt x="0" y="57541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p/>
        </p:txBody>
      </p:sp>
      <p:sp>
        <p:nvSpPr>
          <p:cNvPr id="9" name="TextBox 9"/>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0" name="TextBox 10"/>
          <p:cNvSpPr txBox="1"/>
          <p:nvPr/>
        </p:nvSpPr>
        <p:spPr>
          <a:xfrm>
            <a:off x="7981853"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09</a:t>
            </a:r>
          </a:p>
        </p:txBody>
      </p:sp>
      <p:sp>
        <p:nvSpPr>
          <p:cNvPr id="11" name="TextBox 11"/>
          <p:cNvSpPr txBox="1"/>
          <p:nvPr/>
        </p:nvSpPr>
        <p:spPr>
          <a:xfrm>
            <a:off x="1776071" y="2159387"/>
            <a:ext cx="8134270" cy="1730042"/>
          </a:xfrm>
          <a:prstGeom prst="rect">
            <a:avLst/>
          </a:prstGeom>
        </p:spPr>
        <p:txBody>
          <a:bodyPr lIns="0" tIns="0" rIns="0" bIns="0" rtlCol="0" anchor="t">
            <a:spAutoFit/>
          </a:bodyPr>
          <a:lstStyle/>
          <a:p>
            <a:pPr algn="l">
              <a:lnSpc>
                <a:spcPts val="6880"/>
              </a:lnSpc>
            </a:pPr>
            <a:r>
              <a:rPr sz="5460">
                <a:solidFill>
                  <a:srgbClr val="FFFFFF"/>
                </a:solidFill>
                <a:latin typeface="HK Modular"/>
              </a:rPr>
              <a:t>Introduction to Artificial Intelligence</a:t>
            </a:r>
          </a:p>
        </p:txBody>
      </p:sp>
      <p:sp>
        <p:nvSpPr>
          <p:cNvPr id="12" name="TextBox 12"/>
          <p:cNvSpPr txBox="1"/>
          <p:nvPr/>
        </p:nvSpPr>
        <p:spPr>
          <a:xfrm>
            <a:off x="1776071" y="5179339"/>
            <a:ext cx="10422130" cy="2985557"/>
          </a:xfrm>
          <a:prstGeom prst="rect">
            <a:avLst/>
          </a:prstGeom>
        </p:spPr>
        <p:txBody>
          <a:bodyPr lIns="0" tIns="0" rIns="0" bIns="0" rtlCol="0" anchor="t">
            <a:spAutoFit/>
          </a:bodyPr>
          <a:lstStyle/>
          <a:p>
            <a:pPr algn="l">
              <a:lnSpc>
                <a:spcPts val="2999"/>
              </a:lnSpc>
              <a:spcBef>
                <a:spcPct val="0"/>
              </a:spcBef>
            </a:pPr>
            <a:r>
              <a:rPr sz="2777">
                <a:solidFill>
                  <a:srgbClr val="FFFFFF"/>
                </a:solidFill>
                <a:latin typeface="Raleway Light"/>
              </a:rPr>
              <a:t>Welcome, students, to our exploration of the fascinating world of Artificial Intelligence (AI).</a:t>
            </a:r>
          </a:p>
        </p:txBody>
      </p:sp>
      <p:grpSp>
        <p:nvGrpSpPr>
          <p:cNvPr id="13" name="Group 13"/>
          <p:cNvGrpSpPr>
            <a:grpSpLocks noChangeAspect="1"/>
          </p:cNvGrpSpPr>
          <p:nvPr/>
        </p:nvGrpSpPr>
        <p:grpSpPr>
          <a:xfrm>
            <a:off x="12873687" y="3291828"/>
            <a:ext cx="3965809" cy="3965809"/>
            <a:chOff x="0" y="0"/>
            <a:chExt cx="14840029" cy="14840029"/>
          </a:xfrm>
        </p:grpSpPr>
        <p:sp>
          <p:nvSpPr>
            <p:cNvPr id="14" name="Freeform 1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15" name="Freeform 1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16" name="Freeform 1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2"/>
              <a:stretch>
                <a:fillRect l="-38492" r="-38492"/>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679</Words>
  <Application>Microsoft Office PowerPoint</Application>
  <PresentationFormat>Custom</PresentationFormat>
  <Paragraphs>39</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Gruppo</vt:lpstr>
      <vt:lpstr>Arial</vt:lpstr>
      <vt:lpstr>Raleway Light</vt:lpstr>
      <vt:lpstr>HK Modular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Blue Modern Future Technology Presentation</dc:title>
  <cp:lastModifiedBy>Aryan Kumar</cp:lastModifiedBy>
  <cp:revision>10</cp:revision>
  <dcterms:created xsi:type="dcterms:W3CDTF">2006-08-16T00:00:00Z</dcterms:created>
  <dcterms:modified xsi:type="dcterms:W3CDTF">2025-06-16T15:13:48Z</dcterms:modified>
  <dc:identifier>DAGqfb4PcXE</dc:identifier>
</cp:coreProperties>
</file>